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09" r:id="rId3"/>
    <p:sldId id="1016" r:id="rId4"/>
    <p:sldId id="1015" r:id="rId5"/>
    <p:sldId id="1011" r:id="rId6"/>
    <p:sldId id="1012" r:id="rId7"/>
    <p:sldId id="1013" r:id="rId8"/>
    <p:sldId id="1017" r:id="rId9"/>
    <p:sldId id="101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2287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竞赛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思维园地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8536"/>
            <a:ext cx="11485848" cy="1628779"/>
          </a:xfrm>
        </p:spPr>
        <p:txBody>
          <a:bodyPr/>
          <a:lstStyle/>
          <a:p>
            <a:pPr algn="r" hangingPunct="0">
              <a:tabLst>
                <a:tab pos="4231005" algn="l"/>
                <a:tab pos="81915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剑桥少儿英语考试一级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A33F230-5229-3A8A-0838-4D4BB8573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493" y="1026448"/>
            <a:ext cx="4367014" cy="742923"/>
          </a:xfrm>
          <a:prstGeom prst="rect">
            <a:avLst/>
          </a:prstGeom>
        </p:spPr>
      </p:pic>
      <p:sp>
        <p:nvSpPr>
          <p:cNvPr id="3" name="内容占位符 1">
            <a:extLst>
              <a:ext uri="{FF2B5EF4-FFF2-40B4-BE49-F238E27FC236}">
                <a16:creationId xmlns:a16="http://schemas.microsoft.com/office/drawing/2014/main" id="{5610E8C9-F44E-5F83-7BDE-044FBAE88846}"/>
              </a:ext>
            </a:extLst>
          </p:cNvPr>
          <p:cNvSpPr txBox="1">
            <a:spLocks/>
          </p:cNvSpPr>
          <p:nvPr/>
        </p:nvSpPr>
        <p:spPr bwMode="auto">
          <a:xfrm>
            <a:off x="360854" y="3105800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hear a tour guide talking about the Great Wall.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Wall of China is one of the oldest and longest walls in the world.It was built over 2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ago to protect China from enemies.Today, millions of tourists visit the Great Wall every year, especially the parts near Beijing like Badaling.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B405645-73D6-7D9A-4C1D-B3FEDC0B1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595839"/>
          </a:xfrm>
        </p:spPr>
        <p:txBody>
          <a:bodyPr/>
          <a:lstStyle/>
          <a:p>
            <a:pPr lvl="0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was the Great Wall built?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attract tourists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protect the country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look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1C29C23-883D-1D48-F928-A5D51AFA2A74}"/>
              </a:ext>
            </a:extLst>
          </p:cNvPr>
          <p:cNvSpPr txBox="1"/>
          <p:nvPr/>
        </p:nvSpPr>
        <p:spPr>
          <a:xfrm>
            <a:off x="973846" y="964393"/>
            <a:ext cx="440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27729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was the Great Wall build?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Over 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ago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Over 20 years ago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Over 200 years ago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E6762BA-F4B2-21CF-4EEB-DC20679F5C7A}"/>
              </a:ext>
            </a:extLst>
          </p:cNvPr>
          <p:cNvSpPr txBox="1"/>
          <p:nvPr/>
        </p:nvSpPr>
        <p:spPr>
          <a:xfrm>
            <a:off x="956262" y="3455410"/>
            <a:ext cx="458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04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E254A55-7A42-DDC8-0B06-A9B7A5C15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29536"/>
            <a:ext cx="11485848" cy="1815882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the family go at the weekend?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227388" algn="l"/>
                <a:tab pos="6462713" algn="l"/>
                <a:tab pos="98615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>
              <a:lnSpc>
                <a:spcPct val="100000"/>
              </a:lnSpc>
              <a:tabLst>
                <a:tab pos="5019675" algn="l"/>
                <a:tab pos="8343900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	B.	C.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xc3a.jpg" descr="id:2147492018;FounderCES">
            <a:extLst>
              <a:ext uri="{FF2B5EF4-FFF2-40B4-BE49-F238E27FC236}">
                <a16:creationId xmlns:a16="http://schemas.microsoft.com/office/drawing/2014/main" id="{4483B931-1C1D-2718-6A71-83A584DDE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1480596"/>
            <a:ext cx="1654857" cy="1228324"/>
          </a:xfrm>
          <a:prstGeom prst="rect">
            <a:avLst/>
          </a:prstGeom>
        </p:spPr>
      </p:pic>
      <p:pic>
        <p:nvPicPr>
          <p:cNvPr id="4" name="zxc3b.jpg" descr="id:2147492025;FounderCES">
            <a:extLst>
              <a:ext uri="{FF2B5EF4-FFF2-40B4-BE49-F238E27FC236}">
                <a16:creationId xmlns:a16="http://schemas.microsoft.com/office/drawing/2014/main" id="{EDF3DBA3-B10E-F303-FDC4-80310CE11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0730" y="1391074"/>
            <a:ext cx="1373511" cy="1373511"/>
          </a:xfrm>
          <a:prstGeom prst="rect">
            <a:avLst/>
          </a:prstGeom>
        </p:spPr>
      </p:pic>
      <p:pic>
        <p:nvPicPr>
          <p:cNvPr id="5" name="zxc3c.jpg" descr="id:2147492032;FounderCES">
            <a:extLst>
              <a:ext uri="{FF2B5EF4-FFF2-40B4-BE49-F238E27FC236}">
                <a16:creationId xmlns:a16="http://schemas.microsoft.com/office/drawing/2014/main" id="{0D218024-6325-1027-6C2A-E86390908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2182" y="1481687"/>
            <a:ext cx="1907600" cy="1228324"/>
          </a:xfrm>
          <a:prstGeom prst="rect">
            <a:avLst/>
          </a:prstGeom>
        </p:spPr>
      </p:pic>
      <p:sp>
        <p:nvSpPr>
          <p:cNvPr id="6" name="内容占位符 2">
            <a:extLst>
              <a:ext uri="{FF2B5EF4-FFF2-40B4-BE49-F238E27FC236}">
                <a16:creationId xmlns:a16="http://schemas.microsoft.com/office/drawing/2014/main" id="{521A883A-1D10-F0F5-61B2-45C79F1237D9}"/>
              </a:ext>
            </a:extLst>
          </p:cNvPr>
          <p:cNvSpPr txBox="1">
            <a:spLocks/>
          </p:cNvSpPr>
          <p:nvPr/>
        </p:nvSpPr>
        <p:spPr bwMode="auto">
          <a:xfrm>
            <a:off x="586022" y="2736900"/>
            <a:ext cx="1126068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John.How was your weekend?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parents and I had a wonderful time.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did you go?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to visit the Great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Wall.It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so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Sounds interesting.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8DFAF63-F458-0EEC-E7C4-4196855B01F4}"/>
              </a:ext>
            </a:extLst>
          </p:cNvPr>
          <p:cNvSpPr txBox="1"/>
          <p:nvPr/>
        </p:nvSpPr>
        <p:spPr>
          <a:xfrm>
            <a:off x="976395" y="848666"/>
            <a:ext cx="5102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18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63112"/>
            <a:ext cx="11485848" cy="130317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完形填空。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真题改编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B97BE0B-97AD-4237-C41F-20AFFD3E0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862" y="764704"/>
            <a:ext cx="6192688" cy="767531"/>
          </a:xfrm>
          <a:prstGeom prst="rect">
            <a:avLst/>
          </a:prstGeom>
        </p:spPr>
      </p:pic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509E6877-6BA6-2273-0F6B-2D84BAF66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627711"/>
              </p:ext>
            </p:extLst>
          </p:nvPr>
        </p:nvGraphicFramePr>
        <p:xfrm>
          <a:off x="360854" y="2850504"/>
          <a:ext cx="11485848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4171574823"/>
                    </a:ext>
                  </a:extLst>
                </a:gridCol>
              </a:tblGrid>
              <a:tr h="29809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Salter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2950"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nice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place?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called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Bristol,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southwest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England.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big,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loads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teenagers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983" marR="339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1233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9925D5C8-E04F-81ED-10CF-0E6034C13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287110"/>
              </p:ext>
            </p:extLst>
          </p:nvPr>
        </p:nvGraphicFramePr>
        <p:xfrm>
          <a:off x="334566" y="836712"/>
          <a:ext cx="11521280" cy="555498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4119102277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indent="742950"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interested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television,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Bristol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Radio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Studios.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tour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studios,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presenting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appear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own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radio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drama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2950"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into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sport,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try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canoeing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划独木舟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 The best place is a very pretty local section of the Kennet and Avon canal. It connects Bristol to London and it </a:t>
                      </a:r>
                      <a:r>
                        <a:rPr lang="zh-CN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built in the early 18th century, so you can experience some local history at the same time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These are just two </a:t>
                      </a:r>
                      <a:r>
                        <a:rPr lang="zh-CN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7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many things you can do here. It is really a great place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983" marR="339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76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709"/>
            <a:ext cx="11485848" cy="3892861"/>
          </a:xfrm>
        </p:spPr>
        <p:txBody>
          <a:bodyPr/>
          <a:lstStyle/>
          <a:p>
            <a:pPr hangingPunct="0">
              <a:tabLst>
                <a:tab pos="4231005" algn="l"/>
                <a:tab pos="711136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what	B. where	C. who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711136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711136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711136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Maybe	B. Or	C. If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711136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711136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44D59B3-C9AC-D3E0-10A6-B0C15F2E5167}"/>
              </a:ext>
            </a:extLst>
          </p:cNvPr>
          <p:cNvSpPr txBox="1"/>
          <p:nvPr/>
        </p:nvSpPr>
        <p:spPr>
          <a:xfrm>
            <a:off x="982638" y="1439806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974A744-5B08-03EF-A3A3-38B1F9AB6D54}"/>
              </a:ext>
            </a:extLst>
          </p:cNvPr>
          <p:cNvSpPr txBox="1"/>
          <p:nvPr/>
        </p:nvSpPr>
        <p:spPr>
          <a:xfrm>
            <a:off x="964708" y="3226871"/>
            <a:ext cx="504056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1C73F810-0CD0-77ED-E9D9-97A4B7A9A257}"/>
              </a:ext>
            </a:extLst>
          </p:cNvPr>
          <p:cNvSpPr txBox="1">
            <a:spLocks/>
          </p:cNvSpPr>
          <p:nvPr/>
        </p:nvSpPr>
        <p:spPr bwMode="auto">
          <a:xfrm>
            <a:off x="586022" y="1971997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此句中的定语从句中的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是不及物动词，不缺宾语，缺地点状语，所以用关系副词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引导定语从句，表示 </a:t>
            </a:r>
            <a:r>
              <a:rPr lang="en-US" altLang="zh-CN" b="1" spc="-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我居住的城市叫布里斯托尔</a:t>
            </a:r>
            <a:r>
              <a:rPr lang="en-US" altLang="zh-CN" b="1" spc="-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1FC0E074-A889-7E41-94A8-6B92D0ABA3C4}"/>
              </a:ext>
            </a:extLst>
          </p:cNvPr>
          <p:cNvSpPr txBox="1">
            <a:spLocks/>
          </p:cNvSpPr>
          <p:nvPr/>
        </p:nvSpPr>
        <p:spPr bwMode="auto">
          <a:xfrm>
            <a:off x="586022" y="3916213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根据逻辑，这里是提出一种假设条件，即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如果你对电视感兴趣，你应该去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引导条件状语从句。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B77EF60-E94A-FB1D-F973-45286D2A8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94486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711136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	B. at	C. 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tabLst>
                <a:tab pos="4231005" algn="l"/>
                <a:tab pos="711136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tabLst>
                <a:tab pos="4231005" algn="l"/>
                <a:tab pos="711136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tabLst>
                <a:tab pos="4231005" algn="l"/>
                <a:tab pos="711136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	B. not	C. to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0596A25-D9EE-F672-EB48-10AB6D7A9EC9}"/>
              </a:ext>
            </a:extLst>
          </p:cNvPr>
          <p:cNvSpPr txBox="1"/>
          <p:nvPr/>
        </p:nvSpPr>
        <p:spPr>
          <a:xfrm>
            <a:off x="956262" y="1322346"/>
            <a:ext cx="458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0DD5415-564C-95D3-82B5-8FB3075E4B8A}"/>
              </a:ext>
            </a:extLst>
          </p:cNvPr>
          <p:cNvSpPr txBox="1">
            <a:spLocks/>
          </p:cNvSpPr>
          <p:nvPr/>
        </p:nvSpPr>
        <p:spPr bwMode="auto">
          <a:xfrm>
            <a:off x="586022" y="1854358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此处意思是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出现在你自己的广播剧中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，这里指在广播剧这个情境内。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094F6460-2DC1-D62A-6792-62BA25D57D4A}"/>
              </a:ext>
            </a:extLst>
          </p:cNvPr>
          <p:cNvSpPr txBox="1">
            <a:spLocks/>
          </p:cNvSpPr>
          <p:nvPr/>
        </p:nvSpPr>
        <p:spPr bwMode="auto">
          <a:xfrm>
            <a:off x="586022" y="3773939"/>
            <a:ext cx="112606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not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是固定用法，用于提出建议，意思是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为什么不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“why ... try canoeing?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，是在建议去尝试划独木舟，所以填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EF771C7-4B0E-E72A-0061-0134E1DF8C2F}"/>
              </a:ext>
            </a:extLst>
          </p:cNvPr>
          <p:cNvSpPr txBox="1"/>
          <p:nvPr/>
        </p:nvSpPr>
        <p:spPr>
          <a:xfrm>
            <a:off x="974087" y="3233135"/>
            <a:ext cx="458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63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  <p:bldP spid="7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>
            <a:extLst>
              <a:ext uri="{FF2B5EF4-FFF2-40B4-BE49-F238E27FC236}">
                <a16:creationId xmlns:a16="http://schemas.microsoft.com/office/drawing/2014/main" id="{C7E3DAF3-F501-C5CA-A41B-AC55E79FF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2287"/>
            <a:ext cx="11485848" cy="3242170"/>
          </a:xfrm>
        </p:spPr>
        <p:txBody>
          <a:bodyPr/>
          <a:lstStyle/>
          <a:p>
            <a:pPr lvl="0" hangingPunct="0">
              <a:tabLst>
                <a:tab pos="4231005" algn="l"/>
                <a:tab pos="711136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was	B. were	C. are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tabLst>
                <a:tab pos="4231005" algn="l"/>
                <a:tab pos="711136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tabLst>
                <a:tab pos="4231005" algn="l"/>
                <a:tab pos="711136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tabLst>
                <a:tab pos="4231005" algn="l"/>
                <a:tab pos="711136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tabLst>
                <a:tab pos="4231005" algn="l"/>
                <a:tab pos="711136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for	B. on	C. of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8EDD93C6-49DB-AAE4-A386-53A18F82701C}"/>
              </a:ext>
            </a:extLst>
          </p:cNvPr>
          <p:cNvSpPr txBox="1">
            <a:spLocks/>
          </p:cNvSpPr>
          <p:nvPr/>
        </p:nvSpPr>
        <p:spPr bwMode="auto">
          <a:xfrm>
            <a:off x="550590" y="1829068"/>
            <a:ext cx="1127896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指代运河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之间是被动关系，且时间是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early 18th century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世纪早期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，是过去的时间，所以用一般过去时的被动语态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“was/were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＋过去分词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3819B98-4CAA-76A3-210F-9197D86ACFBE}"/>
              </a:ext>
            </a:extLst>
          </p:cNvPr>
          <p:cNvSpPr txBox="1"/>
          <p:nvPr/>
        </p:nvSpPr>
        <p:spPr>
          <a:xfrm>
            <a:off x="956262" y="1259563"/>
            <a:ext cx="458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6E1F4F5-A502-EBBD-4B5D-2BB18FE88CEF}"/>
              </a:ext>
            </a:extLst>
          </p:cNvPr>
          <p:cNvSpPr txBox="1"/>
          <p:nvPr/>
        </p:nvSpPr>
        <p:spPr>
          <a:xfrm>
            <a:off x="956262" y="3824651"/>
            <a:ext cx="458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16" name="内容占位符 3">
            <a:extLst>
              <a:ext uri="{FF2B5EF4-FFF2-40B4-BE49-F238E27FC236}">
                <a16:creationId xmlns:a16="http://schemas.microsoft.com/office/drawing/2014/main" id="{616A93CD-7F3F-19D1-716D-6C5CEE909DA6}"/>
              </a:ext>
            </a:extLst>
          </p:cNvPr>
          <p:cNvSpPr txBox="1">
            <a:spLocks/>
          </p:cNvSpPr>
          <p:nvPr/>
        </p:nvSpPr>
        <p:spPr bwMode="auto">
          <a:xfrm>
            <a:off x="550590" y="4303647"/>
            <a:ext cx="1127896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of the many things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是固定表达，意思是 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众多事情中的两件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用于表示所属关系或部分与整体的关系。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8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429</Words>
  <Application>Microsoft Office PowerPoint</Application>
  <PresentationFormat>自定义</PresentationFormat>
  <Paragraphs>58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363</cp:revision>
  <dcterms:created xsi:type="dcterms:W3CDTF">2020-11-06T05:24:00Z</dcterms:created>
  <dcterms:modified xsi:type="dcterms:W3CDTF">2025-06-10T02:11:01Z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